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jpe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42F47A-51C2-F649-864F-2E9D554BBA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9063" y="2567580"/>
            <a:ext cx="8825658" cy="861420"/>
          </a:xfrm>
        </p:spPr>
        <p:txBody>
          <a:bodyPr/>
          <a:lstStyle/>
          <a:p>
            <a:r>
              <a:rPr lang="pt-BR"/>
              <a:t>Incidência caudocranial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6AA803-7BFB-3F41-9057-0DA71FC5AD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477" y="4043549"/>
            <a:ext cx="8825658" cy="861420"/>
          </a:xfrm>
        </p:spPr>
        <p:txBody>
          <a:bodyPr/>
          <a:lstStyle/>
          <a:p>
            <a:r>
              <a:rPr lang="pt-BR">
                <a:solidFill>
                  <a:schemeClr val="bg1"/>
                </a:solidFill>
              </a:rPr>
              <a:t>Matéria: mamografia </a:t>
            </a:r>
          </a:p>
          <a:p>
            <a:r>
              <a:rPr lang="pt-BR">
                <a:solidFill>
                  <a:schemeClr val="bg1"/>
                </a:solidFill>
              </a:rPr>
              <a:t>Professora: Cleide </a:t>
            </a:r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C40B270E-8522-F741-BDBB-71F7A8E2B2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477" y="699195"/>
            <a:ext cx="8825658" cy="861420"/>
          </a:xfrm>
        </p:spPr>
        <p:txBody>
          <a:bodyPr/>
          <a:lstStyle/>
          <a:p>
            <a:r>
              <a:rPr lang="pt-BR">
                <a:solidFill>
                  <a:schemeClr val="bg1"/>
                </a:solidFill>
              </a:rPr>
              <a:t>Faculdade escola tecnica Dama </a:t>
            </a:r>
          </a:p>
        </p:txBody>
      </p:sp>
    </p:spTree>
    <p:extLst>
      <p:ext uri="{BB962C8B-B14F-4D97-AF65-F5344CB8AC3E}">
        <p14:creationId xmlns:p14="http://schemas.microsoft.com/office/powerpoint/2010/main" val="43397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DADD78E-B7F8-F14E-92AE-7F6A9CA1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908" y="918412"/>
            <a:ext cx="8825659" cy="5538796"/>
          </a:xfrm>
        </p:spPr>
        <p:txBody>
          <a:bodyPr>
            <a:noAutofit/>
          </a:bodyPr>
          <a:lstStyle/>
          <a:p>
            <a:r>
              <a:rPr lang="pt-BR" sz="2800">
                <a:solidFill>
                  <a:schemeClr val="bg1"/>
                </a:solidFill>
              </a:rPr>
              <a:t>ASSOCIAÇÃO ENTRE COMPRESSÃO E AMPLIAÇÃOR</a:t>
            </a:r>
          </a:p>
          <a:p>
            <a:endParaRPr lang="pt-BR" sz="2800"/>
          </a:p>
          <a:p>
            <a:pPr marL="0" indent="0">
              <a:buNone/>
            </a:pPr>
            <a:r>
              <a:rPr lang="pt-BR" sz="2800"/>
              <a:t>Recomenda-se utilizar simultaneamente compressão e ampliação, permitindo obter os benefícios das duas manobras, com menor exposição da paciente e racionalização no uso de filmes.</a:t>
            </a:r>
          </a:p>
        </p:txBody>
      </p:sp>
    </p:spTree>
    <p:extLst>
      <p:ext uri="{BB962C8B-B14F-4D97-AF65-F5344CB8AC3E}">
        <p14:creationId xmlns:p14="http://schemas.microsoft.com/office/powerpoint/2010/main" val="3188188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21EC381-696C-064E-A866-97003FF3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8607" y="803646"/>
            <a:ext cx="8825659" cy="3416300"/>
          </a:xfrm>
        </p:spPr>
        <p:txBody>
          <a:bodyPr>
            <a:normAutofit/>
          </a:bodyPr>
          <a:lstStyle/>
          <a:p>
            <a:r>
              <a:rPr lang="pt-BR" sz="3600">
                <a:solidFill>
                  <a:schemeClr val="bg1"/>
                </a:solidFill>
              </a:rPr>
              <a:t>Obrigada a todos pela atenção! </a:t>
            </a: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05F06D81-79D7-4449-BB16-A78F1EBF7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607" y="2511796"/>
            <a:ext cx="8128000" cy="325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591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864D53-4DC0-854A-8385-E1572573F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Portifolio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3C5EBE-15D1-DE49-A714-C68869816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Aluna: </a:t>
            </a:r>
          </a:p>
          <a:p>
            <a:r>
              <a:rPr lang="pt-BR"/>
              <a:t>Isabelly Cássia Fiel da Silva                                 </a:t>
            </a:r>
          </a:p>
          <a:p>
            <a:endParaRPr lang="pt-BR"/>
          </a:p>
          <a:p>
            <a:r>
              <a:rPr lang="pt-BR"/>
              <a:t>Curso: Técnico em Radiologia </a:t>
            </a:r>
          </a:p>
          <a:p>
            <a:r>
              <a:rPr lang="pt-BR"/>
              <a:t>Turma:  XI</a:t>
            </a: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AC232CBF-2A29-4643-A6F7-04E457C4A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440" y="3172920"/>
            <a:ext cx="2367388" cy="22774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522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85D26C-0304-B54F-A262-962CE3D1D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Referencial teórico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08EDFC-8640-C84C-BE56-3E70B3020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9938" y="3429000"/>
            <a:ext cx="8825659" cy="476662"/>
          </a:xfrm>
        </p:spPr>
        <p:txBody>
          <a:bodyPr>
            <a:noAutofit/>
          </a:bodyPr>
          <a:lstStyle/>
          <a:p>
            <a:r>
              <a:rPr lang="pt-BR" sz="3200"/>
              <a:t>Livro - Mamografia : pratica e controle. </a:t>
            </a:r>
          </a:p>
          <a:p>
            <a:endParaRPr lang="pt-BR" sz="3200"/>
          </a:p>
        </p:txBody>
      </p:sp>
    </p:spTree>
    <p:extLst>
      <p:ext uri="{BB962C8B-B14F-4D97-AF65-F5344CB8AC3E}">
        <p14:creationId xmlns:p14="http://schemas.microsoft.com/office/powerpoint/2010/main" val="4859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B8E3B1-2235-574F-9C39-7D767C748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2032" y="528342"/>
            <a:ext cx="8761413" cy="1160179"/>
          </a:xfrm>
        </p:spPr>
        <p:txBody>
          <a:bodyPr/>
          <a:lstStyle/>
          <a:p>
            <a:r>
              <a:rPr lang="pt-BR"/>
              <a:t>História da mamografia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792563-61C2-4543-9DB2-C4221A28D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8751" y="2662111"/>
            <a:ext cx="10444694" cy="3416300"/>
          </a:xfrm>
        </p:spPr>
        <p:txBody>
          <a:bodyPr>
            <a:normAutofit/>
          </a:bodyPr>
          <a:lstStyle/>
          <a:p>
            <a:r>
              <a:rPr lang="pt-BR" sz="2800" b="0" i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A </a:t>
            </a:r>
            <a:r>
              <a:rPr lang="pt-BR" sz="2800" b="1" i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história da mamografia</a:t>
            </a:r>
            <a:r>
              <a:rPr lang="pt-BR" sz="2800" b="0" i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 iniciou-se com Salomon, cirurgião alemão que, em 1913, estudou a aplicação da radiologia nas doenças da mama. As primeiras radiografias das mamas foram realizadas por Romagnoli, em 1931, que chamou a atenção para o diagnóstico precoce do câncer de mama.</a:t>
            </a:r>
            <a:endParaRPr lang="pt-BR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797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53CE80-21F8-A542-8C86-96C4C44D8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Incidência caudocranial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F15338C-5E62-674C-BCAA-08FC35C24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171" y="2483374"/>
            <a:ext cx="10857658" cy="4072080"/>
          </a:xfrm>
        </p:spPr>
        <p:txBody>
          <a:bodyPr/>
          <a:lstStyle/>
          <a:p>
            <a:r>
              <a:rPr lang="pt-BR"/>
              <a:t>É uma incidência craniocaudal "ao contrário" (RCC = reversecraniocaudal).O aspecto é o mesmo da craniocaudal, porém com imagem "emespelho".</a:t>
            </a:r>
          </a:p>
          <a:p>
            <a:r>
              <a:rPr lang="pt-BR"/>
              <a:t>• Indicação: mama masculina ou feminina muito pequena (se houver dificuldade de realizar a craniocaudal, face ao pequeno volume da mama); paciente com marca-passo; paciente com cifose acentuada e paciente grávida (nos raros casos em que há indicação de mamografia em gestantes, o exame deve ser realizado com avental de chumbo no abdome e as incidências básicas também são CC e MLO, podendo a CC ser substituída pela RCC se o volume do útero gravidico permitir).</a:t>
            </a:r>
          </a:p>
        </p:txBody>
      </p:sp>
    </p:spTree>
    <p:extLst>
      <p:ext uri="{BB962C8B-B14F-4D97-AF65-F5344CB8AC3E}">
        <p14:creationId xmlns:p14="http://schemas.microsoft.com/office/powerpoint/2010/main" val="4106820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1DA7A7-7A8E-BD41-A2A8-DF80F07C2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Posicionamento caudocranial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C1863C2-C037-BB4E-9DD1-A04149F22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 Rotação do tubo 180°, feixe perpendicular à mama. </a:t>
            </a:r>
          </a:p>
          <a:p>
            <a:r>
              <a:rPr lang="pt-BR"/>
              <a:t>• Paciente de frente para o bucky, ligeiramente inclinada sobre o tubo.</a:t>
            </a:r>
          </a:p>
          <a:p>
            <a:r>
              <a:rPr lang="pt-BR"/>
              <a:t>• Elevar o sulco inframamario além do limite normal.Centralizar a mama, comprimir de baixo para cima.</a:t>
            </a:r>
          </a:p>
          <a:p>
            <a:r>
              <a:rPr lang="pt-BR"/>
              <a:t>• Filme mais próximo dos quadrantes superiores.</a:t>
            </a:r>
          </a:p>
        </p:txBody>
      </p:sp>
    </p:spTree>
    <p:extLst>
      <p:ext uri="{BB962C8B-B14F-4D97-AF65-F5344CB8AC3E}">
        <p14:creationId xmlns:p14="http://schemas.microsoft.com/office/powerpoint/2010/main" val="2564687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EBB8D2-2244-4343-8D5F-A21C65EAA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Manobras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8C1BB03-FD5E-524A-A140-0928DF756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758" y="2468032"/>
            <a:ext cx="10590484" cy="34163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/>
              <a:t> </a:t>
            </a:r>
            <a:r>
              <a:rPr lang="pt-BR" sz="3200"/>
              <a:t>São recursos para estudar as alterações detectadas na mamografia e que podem ser associados a qualquer incidência. As manobras mais utilizadas são: compressão localizada, ampliação, associação entre compressão e am pliação, manobra angular, rotacional (roll) e tangencial.</a:t>
            </a:r>
          </a:p>
        </p:txBody>
      </p:sp>
    </p:spTree>
    <p:extLst>
      <p:ext uri="{BB962C8B-B14F-4D97-AF65-F5344CB8AC3E}">
        <p14:creationId xmlns:p14="http://schemas.microsoft.com/office/powerpoint/2010/main" val="2655580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72EAFD-6D4B-1D4B-B6A6-5270C26FC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Compressão localizada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1AE288-4809-A541-9CAD-25BD96102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4257" y="2468032"/>
            <a:ext cx="8825659" cy="3416300"/>
          </a:xfrm>
        </p:spPr>
        <p:txBody>
          <a:bodyPr>
            <a:noAutofit/>
          </a:bodyPr>
          <a:lstStyle/>
          <a:p>
            <a:r>
              <a:rPr lang="pt-BR" sz="2000"/>
              <a:t>• A compressão localizada "espalha" o parênquima mamário, diminuindo o "efeito de soma" (superposição de estruturas com densidade radiográfica semelhante), que pode ser responsável por imagens"caprichosas".</a:t>
            </a:r>
          </a:p>
          <a:p>
            <a:r>
              <a:rPr lang="pt-BR" sz="2000"/>
              <a:t>Indicação: estudo de áreas densas e análise do contorno de nódulos. Nos casos de áreas densas (assimetrias), quando a lesão é de natureza benigna ou quando representa superposição de estruturas, geralmente ocorre mudança de aspecto da área densa.</a:t>
            </a:r>
          </a:p>
          <a:p>
            <a:r>
              <a:rPr lang="pt-BR" sz="2000"/>
              <a:t>Posicionamento• Localizar a lesão na mamografia e colocar o compressor adequado sobre a área a ser estudada.</a:t>
            </a:r>
          </a:p>
        </p:txBody>
      </p:sp>
    </p:spTree>
    <p:extLst>
      <p:ext uri="{BB962C8B-B14F-4D97-AF65-F5344CB8AC3E}">
        <p14:creationId xmlns:p14="http://schemas.microsoft.com/office/powerpoint/2010/main" val="3952576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B89AF0-A72D-CB49-B2BB-6422F7BE9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Ampliação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6F006FE-C440-4640-AADE-B6439D5857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/>
              <a:t> Representa a ampliação de parte da mama.</a:t>
            </a:r>
          </a:p>
          <a:p>
            <a:pPr marL="0" indent="0">
              <a:buNone/>
            </a:pPr>
            <a:r>
              <a:rPr lang="pt-BR"/>
              <a:t> Indicação: para visibilizar detalhes nas áreas suspeitas e, principal mente, estudar a morfologia das microcalcificações.</a:t>
            </a:r>
          </a:p>
          <a:p>
            <a:pPr marL="0" indent="0">
              <a:buNone/>
            </a:pPr>
            <a:r>
              <a:rPr lang="pt-BR"/>
              <a:t>PosicionamentoUsar o dispositivo para ampliação, de acordo com o aumento desejado (preferência para fator de ampliação 1,8x). </a:t>
            </a:r>
          </a:p>
          <a:p>
            <a:pPr marL="0" indent="0">
              <a:buNone/>
            </a:pPr>
            <a:r>
              <a:rPr lang="pt-BR"/>
              <a:t>Colocar o compressor para ampliação.</a:t>
            </a:r>
          </a:p>
          <a:p>
            <a:pPr marL="0" indent="0">
              <a:buNone/>
            </a:pPr>
            <a:r>
              <a:rPr lang="pt-BR"/>
              <a:t>• Mudar para foco fino (0,1 mm).</a:t>
            </a:r>
          </a:p>
        </p:txBody>
      </p:sp>
    </p:spTree>
    <p:extLst>
      <p:ext uri="{BB962C8B-B14F-4D97-AF65-F5344CB8AC3E}">
        <p14:creationId xmlns:p14="http://schemas.microsoft.com/office/powerpoint/2010/main" val="3067315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TF10001029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29" id="{ED3996BA-162B-43C7-B0E2-A5CA4E649741}" vid="{187088E4-27D7-4455-856F-4A44258D82E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11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TF10001029</vt:lpstr>
      <vt:lpstr>Incidência caudocranial</vt:lpstr>
      <vt:lpstr>Portifolio </vt:lpstr>
      <vt:lpstr>Referencial teórico </vt:lpstr>
      <vt:lpstr>História da mamografia </vt:lpstr>
      <vt:lpstr>Incidência caudocranial </vt:lpstr>
      <vt:lpstr>Posicionamento caudocranial</vt:lpstr>
      <vt:lpstr>Manobras </vt:lpstr>
      <vt:lpstr>Compressão localizada </vt:lpstr>
      <vt:lpstr>Ampliação 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Incidência caudocranial</dc:title>
  <dc:creator>Usuário desconhecido</dc:creator>
  <cp:lastModifiedBy>Usuário desconhecido</cp:lastModifiedBy>
  <cp:revision>3</cp:revision>
  <dcterms:created xsi:type="dcterms:W3CDTF">2022-03-03T20:24:25Z</dcterms:created>
  <dcterms:modified xsi:type="dcterms:W3CDTF">2022-03-03T21:11:16Z</dcterms:modified>
</cp:coreProperties>
</file>